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27">
          <p15:clr>
            <a:srgbClr val="747775"/>
          </p15:clr>
        </p15:guide>
        <p15:guide id="2" pos="1519">
          <p15:clr>
            <a:srgbClr val="747775"/>
          </p15:clr>
        </p15:guide>
        <p15:guide id="3" pos="4241">
          <p15:clr>
            <a:srgbClr val="747775"/>
          </p15:clr>
        </p15:guide>
        <p15:guide id="4" orient="horz" pos="252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27" orient="horz"/>
        <p:guide pos="1519"/>
        <p:guide pos="4241"/>
        <p:guide pos="25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687388" y="1143000"/>
            <a:ext cx="5483225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203004d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8203004d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ec7a9e376_1_21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25ec7a9e376_1_21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ec7a9e376_1_38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25ec7a9e376_1_38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ec7a9e376_1_31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Live coding!</a:t>
            </a:r>
            <a:endParaRPr/>
          </a:p>
        </p:txBody>
      </p:sp>
      <p:sp>
        <p:nvSpPr>
          <p:cNvPr id="143" name="Google Shape;143;g25ec7a9e376_1_31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fc3d3bcc6_0_0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25fc3d3bcc6_0_0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fc3d3bcc6_0_10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5fc3d3bcc6_0_10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fc3d3bcc6_0_4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5fc3d3bcc6_0_4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f771bd2bb_0_53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25f771bd2bb_0_53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f771bd2bb_0_86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25f771bd2bb_0_86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f771bd2bb_0_57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5f771bd2bb_0_57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687388" y="1143000"/>
            <a:ext cx="5483225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f771bd2bb_0_62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25f771bd2bb_0_62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f771bd2bb_0_70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25f771bd2bb_0_70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f771bd2bb_0_92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25f771bd2bb_0_92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f771bd2bb_0_96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25f771bd2bb_0_96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f771bd2bb_0_102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25f771bd2bb_0_102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8203004d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8203004d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f771bd2bb_0_106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25f771bd2bb_0_106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f771bd2bb_0_110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25f771bd2bb_0_110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c72f58a701_0_0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c72f58a701_0_0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1c72f58a701_0_0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687388" y="1143000"/>
            <a:ext cx="5483225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32fc0b9916_0_4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32fc0b9916_0_4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232fc0b9916_0_4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4:notes"/>
          <p:cNvSpPr/>
          <p:nvPr>
            <p:ph idx="2" type="sldImg"/>
          </p:nvPr>
        </p:nvSpPr>
        <p:spPr>
          <a:xfrm>
            <a:off x="687388" y="1143000"/>
            <a:ext cx="5483225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5ec7a9e376_1_7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25ec7a9e376_1_7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f771bd2bb_0_14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25f771bd2bb_0_14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ec7a9e376_1_13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25ec7a9e376_1_13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203004d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8203004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39652" y="1383618"/>
            <a:ext cx="2538283" cy="14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49" y="3942920"/>
            <a:ext cx="2322244" cy="3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6036" y="1383618"/>
            <a:ext cx="2808312" cy="128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cture slide" showMasterSp="0">
  <p:cSld name="Lectur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007269" y="2733768"/>
            <a:ext cx="7344966" cy="112526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>
            <p:ph idx="2" type="pic"/>
          </p:nvPr>
        </p:nvSpPr>
        <p:spPr>
          <a:xfrm>
            <a:off x="0" y="-1"/>
            <a:ext cx="9144000" cy="4731544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1007269" y="1545431"/>
            <a:ext cx="7344966" cy="29706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- Chapter Title 1">
  <p:cSld name="Empty Slide_1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9182400" cy="518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/>
          <p:nvPr>
            <p:ph idx="2" type="pic"/>
          </p:nvPr>
        </p:nvSpPr>
        <p:spPr>
          <a:xfrm>
            <a:off x="3462750" y="-16825"/>
            <a:ext cx="5719800" cy="47850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689625" y="2575275"/>
            <a:ext cx="6132600" cy="2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5938" y="4794900"/>
            <a:ext cx="831799" cy="2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 b="0" l="0" r="39124" t="0"/>
          <a:stretch/>
        </p:blipFill>
        <p:spPr>
          <a:xfrm>
            <a:off x="769500" y="4749025"/>
            <a:ext cx="589800" cy="33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0" y="4802600"/>
            <a:ext cx="465118" cy="2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1290600" y="4697750"/>
            <a:ext cx="250800" cy="2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689625" y="4038225"/>
            <a:ext cx="2588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4">
          <p15:clr>
            <a:srgbClr val="FA7B17"/>
          </p15:clr>
        </p15:guide>
        <p15:guide id="2" orient="horz" pos="703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lide" showMasterSp="0">
  <p:cSld name="Project Slide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007268" y="844153"/>
            <a:ext cx="7344967" cy="5934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1007269" y="2409825"/>
            <a:ext cx="7344966" cy="113403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1007268" y="1532231"/>
            <a:ext cx="7344967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1007269" y="1926007"/>
            <a:ext cx="7344966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Title and caption">
  <p:cSld name="Picture with Title and 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>
            <p:ph idx="2" type="pic"/>
          </p:nvPr>
        </p:nvSpPr>
        <p:spPr>
          <a:xfrm>
            <a:off x="0" y="446"/>
            <a:ext cx="9144000" cy="4731544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8231" y="844153"/>
            <a:ext cx="1124257" cy="440581"/>
          </a:xfrm>
          <a:prstGeom prst="rect">
            <a:avLst/>
          </a:prstGeom>
          <a:solidFill>
            <a:schemeClr val="lt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>
  <p:cSld name="Empty Slide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10.png"/><Relationship Id="rId3" Type="http://schemas.openxmlformats.org/officeDocument/2006/relationships/image" Target="../media/image7.jpg"/><Relationship Id="rId4" Type="http://schemas.openxmlformats.org/officeDocument/2006/relationships/slideLayout" Target="../slideLayouts/slideLayout1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07269" y="1545432"/>
            <a:ext cx="7344966" cy="302418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5000" y="4779000"/>
            <a:ext cx="474727" cy="27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olangs.org/wiki/Chef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Programming_paradigm" TargetMode="External"/><Relationship Id="rId4" Type="http://schemas.openxmlformats.org/officeDocument/2006/relationships/hyperlink" Target="https://en.wikipedia.org/wiki/Object_(computer_science)" TargetMode="External"/><Relationship Id="rId9" Type="http://schemas.openxmlformats.org/officeDocument/2006/relationships/hyperlink" Target="https://en.wikipedia.org/wiki/Method_(computer_science)" TargetMode="External"/><Relationship Id="rId5" Type="http://schemas.openxmlformats.org/officeDocument/2006/relationships/hyperlink" Target="https://en.wikipedia.org/wiki/Data" TargetMode="External"/><Relationship Id="rId6" Type="http://schemas.openxmlformats.org/officeDocument/2006/relationships/hyperlink" Target="https://en.wikipedia.org/wiki/Computer_program" TargetMode="External"/><Relationship Id="rId7" Type="http://schemas.openxmlformats.org/officeDocument/2006/relationships/hyperlink" Target="https://en.wikipedia.org/wiki/Field_(computer_science)" TargetMode="External"/><Relationship Id="rId8" Type="http://schemas.openxmlformats.org/officeDocument/2006/relationships/hyperlink" Target="https://en.wikipedia.org/wiki/Attribute_(computing)" TargetMode="External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hyperlink" Target="https://en.wikipedia.org/wiki/SIMSCRIPT" TargetMode="External"/><Relationship Id="rId11" Type="http://schemas.openxmlformats.org/officeDocument/2006/relationships/hyperlink" Target="https://en.wikipedia.org/wiki/MATLAB" TargetMode="External"/><Relationship Id="rId22" Type="http://schemas.openxmlformats.org/officeDocument/2006/relationships/hyperlink" Target="https://en.wikipedia.org/wiki/Visual_Basic.NET" TargetMode="External"/><Relationship Id="rId10" Type="http://schemas.openxmlformats.org/officeDocument/2006/relationships/hyperlink" Target="https://en.wikipedia.org/wiki/Logo_(programming_language)" TargetMode="External"/><Relationship Id="rId21" Type="http://schemas.openxmlformats.org/officeDocument/2006/relationships/hyperlink" Target="https://en.wikipedia.org/wiki/Simula" TargetMode="External"/><Relationship Id="rId13" Type="http://schemas.openxmlformats.org/officeDocument/2006/relationships/hyperlink" Target="https://en.wikipedia.org/wiki/Perl" TargetMode="External"/><Relationship Id="rId12" Type="http://schemas.openxmlformats.org/officeDocument/2006/relationships/hyperlink" Target="https://en.wikipedia.org/wiki/Objective-C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C%2B%2B" TargetMode="External"/><Relationship Id="rId4" Type="http://schemas.openxmlformats.org/officeDocument/2006/relationships/hyperlink" Target="https://en.wikipedia.org/wiki/Common_Lisp" TargetMode="External"/><Relationship Id="rId9" Type="http://schemas.openxmlformats.org/officeDocument/2006/relationships/hyperlink" Target="https://en.wikipedia.org/wiki/Kotlin_(programming_language)" TargetMode="External"/><Relationship Id="rId15" Type="http://schemas.openxmlformats.org/officeDocument/2006/relationships/hyperlink" Target="https://en.wikipedia.org/wiki/Python_(programming_language)" TargetMode="External"/><Relationship Id="rId14" Type="http://schemas.openxmlformats.org/officeDocument/2006/relationships/hyperlink" Target="https://en.wikipedia.org/wiki/PHP" TargetMode="External"/><Relationship Id="rId17" Type="http://schemas.openxmlformats.org/officeDocument/2006/relationships/hyperlink" Target="https://en.wikipedia.org/wiki/Raku_(programming_language)" TargetMode="External"/><Relationship Id="rId16" Type="http://schemas.openxmlformats.org/officeDocument/2006/relationships/hyperlink" Target="https://en.wikipedia.org/wiki/R_(programming_language)" TargetMode="External"/><Relationship Id="rId5" Type="http://schemas.openxmlformats.org/officeDocument/2006/relationships/hyperlink" Target="https://en.wikipedia.org/wiki/C_Sharp_(programming_language)" TargetMode="External"/><Relationship Id="rId19" Type="http://schemas.openxmlformats.org/officeDocument/2006/relationships/hyperlink" Target="https://en.wikipedia.org/wiki/Scala_(programming_language)" TargetMode="External"/><Relationship Id="rId6" Type="http://schemas.openxmlformats.org/officeDocument/2006/relationships/hyperlink" Target="https://en.wikipedia.org/wiki/Fortran" TargetMode="External"/><Relationship Id="rId18" Type="http://schemas.openxmlformats.org/officeDocument/2006/relationships/hyperlink" Target="https://en.wikipedia.org/wiki/Ruby_(programming_language)" TargetMode="External"/><Relationship Id="rId7" Type="http://schemas.openxmlformats.org/officeDocument/2006/relationships/hyperlink" Target="https://en.wikipedia.org/wiki/Java_(programming_language)" TargetMode="External"/><Relationship Id="rId8" Type="http://schemas.openxmlformats.org/officeDocument/2006/relationships/hyperlink" Target="https://en.wikipedia.org/wiki/JavaScript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696" y="232518"/>
            <a:ext cx="1115103" cy="1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/>
        </p:nvSpPr>
        <p:spPr>
          <a:xfrm>
            <a:off x="3072000" y="1868475"/>
            <a:ext cx="3000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sz="1050">
              <a:solidFill>
                <a:srgbClr val="B5CEA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 is 3"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586C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"a is not 3"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2662600" y="3255825"/>
            <a:ext cx="2624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Indentation </a:t>
            </a:r>
            <a:r>
              <a:rPr lang="en-GB" sz="1100">
                <a:solidFill>
                  <a:schemeClr val="dk1"/>
                </a:solidFill>
              </a:rPr>
              <a:t>(whitespace)</a:t>
            </a:r>
            <a:r>
              <a:rPr lang="en-GB" sz="1100"/>
              <a:t> to define scope </a:t>
            </a:r>
            <a:endParaRPr sz="1100"/>
          </a:p>
        </p:txBody>
      </p:sp>
      <p:cxnSp>
        <p:nvCxnSpPr>
          <p:cNvPr id="129" name="Google Shape;129;p19"/>
          <p:cNvCxnSpPr/>
          <p:nvPr/>
        </p:nvCxnSpPr>
        <p:spPr>
          <a:xfrm flipH="1" rot="10800000">
            <a:off x="3046200" y="2995725"/>
            <a:ext cx="115500" cy="33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9"/>
          <p:cNvCxnSpPr/>
          <p:nvPr/>
        </p:nvCxnSpPr>
        <p:spPr>
          <a:xfrm>
            <a:off x="3466100" y="2974825"/>
            <a:ext cx="21000" cy="37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1110000" y="1902150"/>
            <a:ext cx="6924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02122"/>
                </a:solidFill>
                <a:highlight>
                  <a:srgbClr val="FFFFFF"/>
                </a:highlight>
              </a:rPr>
              <a:t>functions, methods</a:t>
            </a:r>
            <a:r>
              <a:rPr lang="en-GB" sz="1500">
                <a:solidFill>
                  <a:srgbClr val="202122"/>
                </a:solidFill>
                <a:highlight>
                  <a:srgbClr val="FFFFFF"/>
                </a:highlight>
              </a:rPr>
              <a:t>, variables, data types, classes, objects, libraries, modules, package, expression, boolean, operators, conditions, iteration, recursion, indentation, namespace, exception, comments, debugging, mutable, argument, iteration, nesting, lambda, index, dictionary  </a:t>
            </a:r>
            <a:endParaRPr sz="15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202122"/>
                </a:solidFill>
                <a:highlight>
                  <a:srgbClr val="FFFFFF"/>
                </a:highlight>
              </a:rPr>
              <a:t>…</a:t>
            </a:r>
            <a:endParaRPr sz="15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2783550" y="2236950"/>
            <a:ext cx="3576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basic code flow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operators and expressions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sequences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2206000" y="1630950"/>
            <a:ext cx="62541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GB" sz="1050">
                <a:solidFill>
                  <a:srgbClr val="A57A4C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b="1" lang="en-GB" sz="1050">
                <a:solidFill>
                  <a:srgbClr val="A57A4C"/>
                </a:solidFill>
                <a:latin typeface="Courier New"/>
                <a:ea typeface="Courier New"/>
                <a:cs typeface="Courier New"/>
                <a:sym typeface="Courier New"/>
              </a:rPr>
              <a:t>#What is this? This is a comment. It is not executed by the computer.</a:t>
            </a:r>
            <a:endParaRPr b="1" sz="1050">
              <a:solidFill>
                <a:srgbClr val="A57A4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-GB" sz="1050">
                <a:solidFill>
                  <a:srgbClr val="A57A4C"/>
                </a:solidFill>
                <a:latin typeface="Courier New"/>
                <a:ea typeface="Courier New"/>
                <a:cs typeface="Courier New"/>
                <a:sym typeface="Courier New"/>
              </a:rPr>
              <a:t> 	#This is a comment. It is not executed by the computer.</a:t>
            </a:r>
            <a:endParaRPr b="1" sz="1050">
              <a:solidFill>
                <a:srgbClr val="D3AF8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en-GB" sz="1050">
                <a:solidFill>
                  <a:srgbClr val="DC3958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-GB" sz="1050">
                <a:solidFill>
                  <a:srgbClr val="DC3958"/>
                </a:solidFill>
                <a:latin typeface="Courier New"/>
                <a:ea typeface="Courier New"/>
                <a:cs typeface="Courier New"/>
                <a:sym typeface="Courier New"/>
              </a:rPr>
              <a:t>my_text</a:t>
            </a:r>
            <a:r>
              <a:rPr b="1" lang="en-GB" sz="1050">
                <a:solidFill>
                  <a:srgbClr val="D3AF86"/>
                </a:solidFill>
                <a:latin typeface="Courier New"/>
                <a:ea typeface="Courier New"/>
                <a:cs typeface="Courier New"/>
                <a:sym typeface="Courier New"/>
              </a:rPr>
              <a:t> = "</a:t>
            </a:r>
            <a:r>
              <a:rPr b="1" lang="en-GB" sz="1050">
                <a:solidFill>
                  <a:srgbClr val="889B4A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World!</a:t>
            </a:r>
            <a:r>
              <a:rPr b="1" lang="en-GB" sz="1050">
                <a:solidFill>
                  <a:srgbClr val="D3AF86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b="1" sz="1050">
              <a:solidFill>
                <a:srgbClr val="D3AF8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-GB" sz="1050">
                <a:solidFill>
                  <a:srgbClr val="8AB1B0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b="1" lang="en-GB" sz="1050">
                <a:solidFill>
                  <a:srgbClr val="8AB1B0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1" lang="en-GB" sz="1050">
                <a:solidFill>
                  <a:srgbClr val="D3AF8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GB" sz="1050">
                <a:solidFill>
                  <a:srgbClr val="DC3958"/>
                </a:solidFill>
                <a:latin typeface="Courier New"/>
                <a:ea typeface="Courier New"/>
                <a:cs typeface="Courier New"/>
                <a:sym typeface="Courier New"/>
              </a:rPr>
              <a:t>my_text</a:t>
            </a:r>
            <a:r>
              <a:rPr b="1" lang="en-GB" sz="1050">
                <a:solidFill>
                  <a:srgbClr val="D3AF86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GB" sz="1050">
                <a:solidFill>
                  <a:srgbClr val="A57A4C"/>
                </a:solidFill>
                <a:latin typeface="Courier New"/>
                <a:ea typeface="Courier New"/>
                <a:cs typeface="Courier New"/>
                <a:sym typeface="Courier New"/>
              </a:rPr>
              <a:t>#Using python’s inbuilt print function!</a:t>
            </a:r>
            <a:endParaRPr b="1" sz="1050">
              <a:solidFill>
                <a:srgbClr val="D3AF8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en-GB" sz="1050">
                <a:solidFill>
                  <a:srgbClr val="A57A4C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b="1" lang="en-GB" sz="1050">
                <a:solidFill>
                  <a:srgbClr val="A57A4C"/>
                </a:solidFill>
                <a:latin typeface="Courier New"/>
                <a:ea typeface="Courier New"/>
                <a:cs typeface="Courier New"/>
                <a:sym typeface="Courier New"/>
              </a:rPr>
              <a:t>#Anything after the # is ignored by python.</a:t>
            </a:r>
            <a:endParaRPr b="1" sz="1050">
              <a:solidFill>
                <a:srgbClr val="A57A4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1050">
                <a:solidFill>
                  <a:srgbClr val="99999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050">
                <a:solidFill>
                  <a:srgbClr val="A57A4C"/>
                </a:solidFill>
                <a:latin typeface="Courier New"/>
                <a:ea typeface="Courier New"/>
                <a:cs typeface="Courier New"/>
                <a:sym typeface="Courier New"/>
              </a:rPr>
              <a:t>	#You can also see this in the color of the text.</a:t>
            </a:r>
            <a:endParaRPr b="1" sz="1050">
              <a:solidFill>
                <a:srgbClr val="A57A4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4294967295" type="body"/>
          </p:nvPr>
        </p:nvSpPr>
        <p:spPr>
          <a:xfrm>
            <a:off x="899543" y="2382752"/>
            <a:ext cx="7344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/>
              <a:t>what is data and what are data types?</a:t>
            </a:r>
            <a:endParaRPr b="1" i="0" sz="21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2749050" y="1886850"/>
            <a:ext cx="36459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In the context of computer programming and computer science, </a:t>
            </a:r>
            <a:r>
              <a:rPr b="1"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"data"</a:t>
            </a:r>
            <a:r>
              <a:rPr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refers to the information that is </a:t>
            </a:r>
            <a:r>
              <a:rPr b="1"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processed</a:t>
            </a:r>
            <a:r>
              <a:rPr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stored</a:t>
            </a:r>
            <a:r>
              <a:rPr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or </a:t>
            </a:r>
            <a:r>
              <a:rPr b="1"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transmitted </a:t>
            </a:r>
            <a:r>
              <a:rPr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by a computer. Data can take various forms, such as </a:t>
            </a:r>
            <a:r>
              <a:rPr b="1"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numbers</a:t>
            </a:r>
            <a:r>
              <a:rPr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characters</a:t>
            </a:r>
            <a:r>
              <a:rPr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symbols</a:t>
            </a:r>
            <a:r>
              <a:rPr lang="en-GB" sz="11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, or more complex structures. Data types provide a way to classify and define how data should be interpreted and manipulated by a program.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5"/>
          <p:cNvGrpSpPr/>
          <p:nvPr/>
        </p:nvGrpSpPr>
        <p:grpSpPr>
          <a:xfrm>
            <a:off x="1176794" y="541722"/>
            <a:ext cx="6640198" cy="3755224"/>
            <a:chOff x="614325" y="561750"/>
            <a:chExt cx="7917250" cy="4324800"/>
          </a:xfrm>
        </p:grpSpPr>
        <p:cxnSp>
          <p:nvCxnSpPr>
            <p:cNvPr id="161" name="Google Shape;161;p25"/>
            <p:cNvCxnSpPr>
              <a:stCxn id="162" idx="6"/>
              <a:endCxn id="163" idx="2"/>
            </p:cNvCxnSpPr>
            <p:nvPr/>
          </p:nvCxnSpPr>
          <p:spPr>
            <a:xfrm>
              <a:off x="1976600" y="2571750"/>
              <a:ext cx="702300" cy="16980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" name="Google Shape;164;p25"/>
            <p:cNvCxnSpPr>
              <a:stCxn id="162" idx="6"/>
              <a:endCxn id="165" idx="2"/>
            </p:cNvCxnSpPr>
            <p:nvPr/>
          </p:nvCxnSpPr>
          <p:spPr>
            <a:xfrm flipH="1" rot="10800000">
              <a:off x="1976600" y="1635750"/>
              <a:ext cx="702300" cy="936000"/>
            </a:xfrm>
            <a:prstGeom prst="bentConnector3">
              <a:avLst>
                <a:gd fmla="val 49995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" name="Google Shape;166;p25"/>
            <p:cNvCxnSpPr>
              <a:stCxn id="167" idx="3"/>
              <a:endCxn id="168" idx="2"/>
            </p:cNvCxnSpPr>
            <p:nvPr/>
          </p:nvCxnSpPr>
          <p:spPr>
            <a:xfrm flipH="1" rot="10800000">
              <a:off x="4035125" y="1178550"/>
              <a:ext cx="1195800" cy="4572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" name="Google Shape;169;p25"/>
            <p:cNvCxnSpPr>
              <a:stCxn id="167" idx="3"/>
              <a:endCxn id="170" idx="2"/>
            </p:cNvCxnSpPr>
            <p:nvPr/>
          </p:nvCxnSpPr>
          <p:spPr>
            <a:xfrm>
              <a:off x="4035125" y="1635750"/>
              <a:ext cx="1195800" cy="14331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25"/>
            <p:cNvCxnSpPr>
              <a:stCxn id="172" idx="3"/>
              <a:endCxn id="173" idx="2"/>
            </p:cNvCxnSpPr>
            <p:nvPr/>
          </p:nvCxnSpPr>
          <p:spPr>
            <a:xfrm flipH="1" rot="10800000">
              <a:off x="4035125" y="3812550"/>
              <a:ext cx="586200" cy="4572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25"/>
            <p:cNvCxnSpPr>
              <a:stCxn id="172" idx="3"/>
              <a:endCxn id="175" idx="2"/>
            </p:cNvCxnSpPr>
            <p:nvPr/>
          </p:nvCxnSpPr>
          <p:spPr>
            <a:xfrm>
              <a:off x="4035125" y="4269750"/>
              <a:ext cx="586200" cy="4572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76" name="Google Shape;176;p25"/>
            <p:cNvGrpSpPr/>
            <p:nvPr/>
          </p:nvGrpSpPr>
          <p:grpSpPr>
            <a:xfrm>
              <a:off x="5230925" y="1018950"/>
              <a:ext cx="1356300" cy="319200"/>
              <a:chOff x="4621325" y="1018950"/>
              <a:chExt cx="1356300" cy="319200"/>
            </a:xfrm>
          </p:grpSpPr>
          <p:sp>
            <p:nvSpPr>
              <p:cNvPr id="177" name="Google Shape;177;p25"/>
              <p:cNvSpPr/>
              <p:nvPr/>
            </p:nvSpPr>
            <p:spPr>
              <a:xfrm>
                <a:off x="4795325" y="10189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3D3D3D"/>
                    </a:solidFill>
                    <a:latin typeface="Roboto"/>
                    <a:ea typeface="Roboto"/>
                    <a:cs typeface="Roboto"/>
                    <a:sym typeface="Roboto"/>
                  </a:rPr>
                  <a:t>Primitive</a:t>
                </a:r>
                <a:endParaRPr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8" name="Google Shape;168;p25"/>
              <p:cNvSpPr/>
              <p:nvPr/>
            </p:nvSpPr>
            <p:spPr>
              <a:xfrm>
                <a:off x="4621325" y="1091550"/>
                <a:ext cx="174000" cy="174000"/>
              </a:xfrm>
              <a:prstGeom prst="ellipse">
                <a:avLst/>
              </a:prstGeom>
              <a:solidFill>
                <a:srgbClr val="414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25"/>
            <p:cNvGrpSpPr/>
            <p:nvPr/>
          </p:nvGrpSpPr>
          <p:grpSpPr>
            <a:xfrm>
              <a:off x="2678825" y="1476150"/>
              <a:ext cx="1356300" cy="319200"/>
              <a:chOff x="2678825" y="1476150"/>
              <a:chExt cx="1356300" cy="319200"/>
            </a:xfrm>
          </p:grpSpPr>
          <p:sp>
            <p:nvSpPr>
              <p:cNvPr id="167" name="Google Shape;167;p25"/>
              <p:cNvSpPr/>
              <p:nvPr/>
            </p:nvSpPr>
            <p:spPr>
              <a:xfrm>
                <a:off x="2852825" y="14761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3D3D3D"/>
                    </a:solidFill>
                    <a:latin typeface="Roboto"/>
                    <a:ea typeface="Roboto"/>
                    <a:cs typeface="Roboto"/>
                    <a:sym typeface="Roboto"/>
                  </a:rPr>
                  <a:t>Built In</a:t>
                </a:r>
                <a:endParaRPr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5" name="Google Shape;165;p25"/>
              <p:cNvSpPr/>
              <p:nvPr/>
            </p:nvSpPr>
            <p:spPr>
              <a:xfrm>
                <a:off x="2678825" y="1548750"/>
                <a:ext cx="174000" cy="174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" name="Google Shape;179;p25"/>
            <p:cNvGrpSpPr/>
            <p:nvPr/>
          </p:nvGrpSpPr>
          <p:grpSpPr>
            <a:xfrm>
              <a:off x="614325" y="2412150"/>
              <a:ext cx="1362275" cy="319200"/>
              <a:chOff x="614325" y="2412150"/>
              <a:chExt cx="1362275" cy="319200"/>
            </a:xfrm>
          </p:grpSpPr>
          <p:sp>
            <p:nvSpPr>
              <p:cNvPr id="180" name="Google Shape;180;p25"/>
              <p:cNvSpPr/>
              <p:nvPr/>
            </p:nvSpPr>
            <p:spPr>
              <a:xfrm>
                <a:off x="614325" y="24121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3D3D3D"/>
                    </a:solidFill>
                    <a:latin typeface="Roboto"/>
                    <a:ea typeface="Roboto"/>
                    <a:cs typeface="Roboto"/>
                    <a:sym typeface="Roboto"/>
                  </a:rPr>
                  <a:t>Python Data Types</a:t>
                </a:r>
                <a:endParaRPr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2" name="Google Shape;162;p25"/>
              <p:cNvSpPr/>
              <p:nvPr/>
            </p:nvSpPr>
            <p:spPr>
              <a:xfrm>
                <a:off x="1802600" y="2484750"/>
                <a:ext cx="174000" cy="174000"/>
              </a:xfrm>
              <a:prstGeom prst="ellipse">
                <a:avLst/>
              </a:prstGeom>
              <a:solidFill>
                <a:srgbClr val="2F2F2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25"/>
            <p:cNvGrpSpPr/>
            <p:nvPr/>
          </p:nvGrpSpPr>
          <p:grpSpPr>
            <a:xfrm>
              <a:off x="2678825" y="4110150"/>
              <a:ext cx="1356300" cy="319200"/>
              <a:chOff x="2678825" y="3348150"/>
              <a:chExt cx="1356300" cy="319200"/>
            </a:xfrm>
          </p:grpSpPr>
          <p:sp>
            <p:nvSpPr>
              <p:cNvPr id="172" name="Google Shape;172;p25"/>
              <p:cNvSpPr/>
              <p:nvPr/>
            </p:nvSpPr>
            <p:spPr>
              <a:xfrm>
                <a:off x="2852825" y="33481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3D3D3D"/>
                    </a:solidFill>
                    <a:latin typeface="Roboto"/>
                    <a:ea typeface="Roboto"/>
                    <a:cs typeface="Roboto"/>
                    <a:sym typeface="Roboto"/>
                  </a:rPr>
                  <a:t>User Defined</a:t>
                </a:r>
                <a:endParaRPr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63" name="Google Shape;163;p25"/>
              <p:cNvSpPr/>
              <p:nvPr/>
            </p:nvSpPr>
            <p:spPr>
              <a:xfrm>
                <a:off x="2678825" y="3420750"/>
                <a:ext cx="174000" cy="174000"/>
              </a:xfrm>
              <a:prstGeom prst="ellipse">
                <a:avLst/>
              </a:prstGeom>
              <a:solidFill>
                <a:srgbClr val="3D3D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" name="Google Shape;182;p25"/>
            <p:cNvGrpSpPr/>
            <p:nvPr/>
          </p:nvGrpSpPr>
          <p:grpSpPr>
            <a:xfrm>
              <a:off x="5230925" y="2923950"/>
              <a:ext cx="1356300" cy="319200"/>
              <a:chOff x="4621325" y="1933350"/>
              <a:chExt cx="1356300" cy="319200"/>
            </a:xfrm>
          </p:grpSpPr>
          <p:sp>
            <p:nvSpPr>
              <p:cNvPr id="183" name="Google Shape;183;p25"/>
              <p:cNvSpPr/>
              <p:nvPr/>
            </p:nvSpPr>
            <p:spPr>
              <a:xfrm>
                <a:off x="4795325" y="19333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3D3D3D"/>
                    </a:solidFill>
                    <a:latin typeface="Roboto"/>
                    <a:ea typeface="Roboto"/>
                    <a:cs typeface="Roboto"/>
                    <a:sym typeface="Roboto"/>
                  </a:rPr>
                  <a:t>Derived</a:t>
                </a:r>
                <a:endParaRPr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0" name="Google Shape;170;p25"/>
              <p:cNvSpPr/>
              <p:nvPr/>
            </p:nvSpPr>
            <p:spPr>
              <a:xfrm>
                <a:off x="4621325" y="1991250"/>
                <a:ext cx="174000" cy="174000"/>
              </a:xfrm>
              <a:prstGeom prst="ellipse">
                <a:avLst/>
              </a:prstGeom>
              <a:solidFill>
                <a:srgbClr val="414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25"/>
            <p:cNvGrpSpPr/>
            <p:nvPr/>
          </p:nvGrpSpPr>
          <p:grpSpPr>
            <a:xfrm>
              <a:off x="4621325" y="3652950"/>
              <a:ext cx="1356300" cy="319200"/>
              <a:chOff x="4621325" y="2890950"/>
              <a:chExt cx="1356300" cy="319200"/>
            </a:xfrm>
          </p:grpSpPr>
          <p:sp>
            <p:nvSpPr>
              <p:cNvPr id="185" name="Google Shape;185;p25"/>
              <p:cNvSpPr/>
              <p:nvPr/>
            </p:nvSpPr>
            <p:spPr>
              <a:xfrm>
                <a:off x="4795325" y="28909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3D3D3D"/>
                    </a:solidFill>
                    <a:latin typeface="Roboto"/>
                    <a:ea typeface="Roboto"/>
                    <a:cs typeface="Roboto"/>
                    <a:sym typeface="Roboto"/>
                  </a:rPr>
                  <a:t>Classes</a:t>
                </a:r>
                <a:endParaRPr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3" name="Google Shape;173;p25"/>
              <p:cNvSpPr/>
              <p:nvPr/>
            </p:nvSpPr>
            <p:spPr>
              <a:xfrm>
                <a:off x="4621325" y="2963550"/>
                <a:ext cx="174000" cy="174000"/>
              </a:xfrm>
              <a:prstGeom prst="ellipse">
                <a:avLst/>
              </a:prstGeom>
              <a:solidFill>
                <a:srgbClr val="414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6" name="Google Shape;186;p25"/>
            <p:cNvGrpSpPr/>
            <p:nvPr/>
          </p:nvGrpSpPr>
          <p:grpSpPr>
            <a:xfrm>
              <a:off x="4621325" y="4567350"/>
              <a:ext cx="1356300" cy="319200"/>
              <a:chOff x="4621325" y="3805350"/>
              <a:chExt cx="1356300" cy="319200"/>
            </a:xfrm>
          </p:grpSpPr>
          <p:sp>
            <p:nvSpPr>
              <p:cNvPr id="187" name="Google Shape;187;p25"/>
              <p:cNvSpPr/>
              <p:nvPr/>
            </p:nvSpPr>
            <p:spPr>
              <a:xfrm>
                <a:off x="4795325" y="38053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3D3D3D"/>
                    </a:solidFill>
                    <a:latin typeface="Roboto"/>
                    <a:ea typeface="Roboto"/>
                    <a:cs typeface="Roboto"/>
                    <a:sym typeface="Roboto"/>
                  </a:rPr>
                  <a:t>Objects</a:t>
                </a:r>
                <a:endParaRPr sz="1100">
                  <a:solidFill>
                    <a:srgbClr val="3D3D3D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75" name="Google Shape;175;p25"/>
              <p:cNvSpPr/>
              <p:nvPr/>
            </p:nvSpPr>
            <p:spPr>
              <a:xfrm>
                <a:off x="4621325" y="3877950"/>
                <a:ext cx="174000" cy="174000"/>
              </a:xfrm>
              <a:prstGeom prst="ellipse">
                <a:avLst/>
              </a:prstGeom>
              <a:solidFill>
                <a:srgbClr val="4141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88" name="Google Shape;188;p25"/>
            <p:cNvCxnSpPr>
              <a:endCxn id="189" idx="2"/>
            </p:cNvCxnSpPr>
            <p:nvPr/>
          </p:nvCxnSpPr>
          <p:spPr>
            <a:xfrm flipH="1" rot="10800000">
              <a:off x="6589075" y="2626350"/>
              <a:ext cx="586200" cy="4572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25"/>
            <p:cNvCxnSpPr>
              <a:endCxn id="191" idx="2"/>
            </p:cNvCxnSpPr>
            <p:nvPr/>
          </p:nvCxnSpPr>
          <p:spPr>
            <a:xfrm>
              <a:off x="6589075" y="3083550"/>
              <a:ext cx="586200" cy="4425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2" name="Google Shape;192;p25"/>
            <p:cNvGrpSpPr/>
            <p:nvPr/>
          </p:nvGrpSpPr>
          <p:grpSpPr>
            <a:xfrm>
              <a:off x="7175275" y="2466750"/>
              <a:ext cx="1356300" cy="319200"/>
              <a:chOff x="6563750" y="561750"/>
              <a:chExt cx="1356300" cy="319200"/>
            </a:xfrm>
          </p:grpSpPr>
          <p:sp>
            <p:nvSpPr>
              <p:cNvPr id="193" name="Google Shape;193;p25"/>
              <p:cNvSpPr/>
              <p:nvPr/>
            </p:nvSpPr>
            <p:spPr>
              <a:xfrm>
                <a:off x="6737750" y="5617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DC3958"/>
                    </a:solidFill>
                    <a:latin typeface="Roboto"/>
                    <a:ea typeface="Roboto"/>
                    <a:cs typeface="Roboto"/>
                    <a:sym typeface="Roboto"/>
                  </a:rPr>
                  <a:t>lists, tuples</a:t>
                </a:r>
                <a:endParaRPr sz="1100">
                  <a:solidFill>
                    <a:srgbClr val="DC3958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89" name="Google Shape;189;p25"/>
              <p:cNvSpPr/>
              <p:nvPr/>
            </p:nvSpPr>
            <p:spPr>
              <a:xfrm>
                <a:off x="6563750" y="634350"/>
                <a:ext cx="174000" cy="174000"/>
              </a:xfrm>
              <a:prstGeom prst="ellipse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25"/>
            <p:cNvGrpSpPr/>
            <p:nvPr/>
          </p:nvGrpSpPr>
          <p:grpSpPr>
            <a:xfrm>
              <a:off x="7175275" y="3381150"/>
              <a:ext cx="1356300" cy="319200"/>
              <a:chOff x="6563750" y="1476150"/>
              <a:chExt cx="1356300" cy="319200"/>
            </a:xfrm>
          </p:grpSpPr>
          <p:sp>
            <p:nvSpPr>
              <p:cNvPr id="195" name="Google Shape;195;p25"/>
              <p:cNvSpPr/>
              <p:nvPr/>
            </p:nvSpPr>
            <p:spPr>
              <a:xfrm>
                <a:off x="6737750" y="14761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DC3958"/>
                    </a:solidFill>
                    <a:latin typeface="Roboto"/>
                    <a:ea typeface="Roboto"/>
                    <a:cs typeface="Roboto"/>
                    <a:sym typeface="Roboto"/>
                  </a:rPr>
                  <a:t>set</a:t>
                </a:r>
                <a:endParaRPr sz="1100">
                  <a:solidFill>
                    <a:srgbClr val="DC3958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1" name="Google Shape;191;p25"/>
              <p:cNvSpPr/>
              <p:nvPr/>
            </p:nvSpPr>
            <p:spPr>
              <a:xfrm>
                <a:off x="6563750" y="1534050"/>
                <a:ext cx="174000" cy="174000"/>
              </a:xfrm>
              <a:prstGeom prst="ellipse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96" name="Google Shape;196;p25"/>
            <p:cNvCxnSpPr>
              <a:stCxn id="177" idx="3"/>
              <a:endCxn id="197" idx="2"/>
            </p:cNvCxnSpPr>
            <p:nvPr/>
          </p:nvCxnSpPr>
          <p:spPr>
            <a:xfrm flipH="1" rot="10800000">
              <a:off x="6587225" y="721350"/>
              <a:ext cx="586200" cy="457200"/>
            </a:xfrm>
            <a:prstGeom prst="bentConnector3">
              <a:avLst>
                <a:gd fmla="val 49994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8" name="Google Shape;198;p25"/>
            <p:cNvCxnSpPr>
              <a:stCxn id="177" idx="3"/>
              <a:endCxn id="199" idx="2"/>
            </p:cNvCxnSpPr>
            <p:nvPr/>
          </p:nvCxnSpPr>
          <p:spPr>
            <a:xfrm>
              <a:off x="6587225" y="1178550"/>
              <a:ext cx="586200" cy="518700"/>
            </a:xfrm>
            <a:prstGeom prst="bentConnector3">
              <a:avLst>
                <a:gd fmla="val 49994" name="adj1"/>
              </a:avLst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0" name="Google Shape;200;p25"/>
            <p:cNvGrpSpPr/>
            <p:nvPr/>
          </p:nvGrpSpPr>
          <p:grpSpPr>
            <a:xfrm>
              <a:off x="7173350" y="561750"/>
              <a:ext cx="1356300" cy="319200"/>
              <a:chOff x="6563750" y="561750"/>
              <a:chExt cx="1356300" cy="319200"/>
            </a:xfrm>
          </p:grpSpPr>
          <p:sp>
            <p:nvSpPr>
              <p:cNvPr id="201" name="Google Shape;201;p25"/>
              <p:cNvSpPr/>
              <p:nvPr/>
            </p:nvSpPr>
            <p:spPr>
              <a:xfrm>
                <a:off x="6737750" y="5617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DC3958"/>
                    </a:solidFill>
                    <a:latin typeface="Roboto"/>
                    <a:ea typeface="Roboto"/>
                    <a:cs typeface="Roboto"/>
                    <a:sym typeface="Roboto"/>
                  </a:rPr>
                  <a:t>int</a:t>
                </a:r>
                <a:endParaRPr sz="1100">
                  <a:solidFill>
                    <a:srgbClr val="DC3958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7" name="Google Shape;197;p25"/>
              <p:cNvSpPr/>
              <p:nvPr/>
            </p:nvSpPr>
            <p:spPr>
              <a:xfrm>
                <a:off x="6563750" y="634350"/>
                <a:ext cx="174000" cy="174000"/>
              </a:xfrm>
              <a:prstGeom prst="ellipse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2" name="Google Shape;202;p25"/>
            <p:cNvGrpSpPr/>
            <p:nvPr/>
          </p:nvGrpSpPr>
          <p:grpSpPr>
            <a:xfrm>
              <a:off x="7173350" y="1552350"/>
              <a:ext cx="1356300" cy="319200"/>
              <a:chOff x="6563750" y="1476150"/>
              <a:chExt cx="1356300" cy="319200"/>
            </a:xfrm>
          </p:grpSpPr>
          <p:sp>
            <p:nvSpPr>
              <p:cNvPr id="203" name="Google Shape;203;p25"/>
              <p:cNvSpPr/>
              <p:nvPr/>
            </p:nvSpPr>
            <p:spPr>
              <a:xfrm>
                <a:off x="6737750" y="14761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DC3958"/>
                    </a:solidFill>
                    <a:latin typeface="Roboto"/>
                    <a:ea typeface="Roboto"/>
                    <a:cs typeface="Roboto"/>
                    <a:sym typeface="Roboto"/>
                  </a:rPr>
                  <a:t>boolean</a:t>
                </a:r>
                <a:endParaRPr sz="1100">
                  <a:solidFill>
                    <a:srgbClr val="DC3958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9" name="Google Shape;199;p25"/>
              <p:cNvSpPr/>
              <p:nvPr/>
            </p:nvSpPr>
            <p:spPr>
              <a:xfrm>
                <a:off x="6563750" y="1534050"/>
                <a:ext cx="174000" cy="174000"/>
              </a:xfrm>
              <a:prstGeom prst="ellipse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5"/>
            <p:cNvGrpSpPr/>
            <p:nvPr/>
          </p:nvGrpSpPr>
          <p:grpSpPr>
            <a:xfrm>
              <a:off x="7173350" y="880950"/>
              <a:ext cx="1356300" cy="319200"/>
              <a:chOff x="6563750" y="561750"/>
              <a:chExt cx="1356300" cy="319200"/>
            </a:xfrm>
          </p:grpSpPr>
          <p:sp>
            <p:nvSpPr>
              <p:cNvPr id="205" name="Google Shape;205;p25"/>
              <p:cNvSpPr/>
              <p:nvPr/>
            </p:nvSpPr>
            <p:spPr>
              <a:xfrm>
                <a:off x="6737750" y="5617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DC3958"/>
                    </a:solidFill>
                    <a:latin typeface="Roboto"/>
                    <a:ea typeface="Roboto"/>
                    <a:cs typeface="Roboto"/>
                    <a:sym typeface="Roboto"/>
                  </a:rPr>
                  <a:t>float</a:t>
                </a:r>
                <a:endParaRPr sz="1100">
                  <a:solidFill>
                    <a:srgbClr val="DC3958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6" name="Google Shape;206;p25"/>
              <p:cNvSpPr/>
              <p:nvPr/>
            </p:nvSpPr>
            <p:spPr>
              <a:xfrm>
                <a:off x="6563750" y="634350"/>
                <a:ext cx="174000" cy="174000"/>
              </a:xfrm>
              <a:prstGeom prst="ellipse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7" name="Google Shape;207;p25"/>
            <p:cNvGrpSpPr/>
            <p:nvPr/>
          </p:nvGrpSpPr>
          <p:grpSpPr>
            <a:xfrm>
              <a:off x="7173350" y="1200150"/>
              <a:ext cx="1356300" cy="319200"/>
              <a:chOff x="6563750" y="561750"/>
              <a:chExt cx="1356300" cy="319200"/>
            </a:xfrm>
          </p:grpSpPr>
          <p:sp>
            <p:nvSpPr>
              <p:cNvPr id="208" name="Google Shape;208;p25"/>
              <p:cNvSpPr/>
              <p:nvPr/>
            </p:nvSpPr>
            <p:spPr>
              <a:xfrm>
                <a:off x="6737750" y="5617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DC3958"/>
                    </a:solidFill>
                    <a:latin typeface="Roboto"/>
                    <a:ea typeface="Roboto"/>
                    <a:cs typeface="Roboto"/>
                    <a:sym typeface="Roboto"/>
                  </a:rPr>
                  <a:t>string</a:t>
                </a:r>
                <a:endParaRPr sz="1100">
                  <a:solidFill>
                    <a:srgbClr val="DC3958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9" name="Google Shape;209;p25"/>
              <p:cNvSpPr/>
              <p:nvPr/>
            </p:nvSpPr>
            <p:spPr>
              <a:xfrm>
                <a:off x="6563750" y="634350"/>
                <a:ext cx="174000" cy="174000"/>
              </a:xfrm>
              <a:prstGeom prst="ellipse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0" name="Google Shape;210;p25"/>
            <p:cNvGrpSpPr/>
            <p:nvPr/>
          </p:nvGrpSpPr>
          <p:grpSpPr>
            <a:xfrm>
              <a:off x="7175275" y="2785950"/>
              <a:ext cx="1356300" cy="319200"/>
              <a:chOff x="6563750" y="561750"/>
              <a:chExt cx="1356300" cy="319200"/>
            </a:xfrm>
          </p:grpSpPr>
          <p:sp>
            <p:nvSpPr>
              <p:cNvPr id="211" name="Google Shape;211;p25"/>
              <p:cNvSpPr/>
              <p:nvPr/>
            </p:nvSpPr>
            <p:spPr>
              <a:xfrm>
                <a:off x="6737750" y="5617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DC3958"/>
                    </a:solidFill>
                    <a:latin typeface="Roboto"/>
                    <a:ea typeface="Roboto"/>
                    <a:cs typeface="Roboto"/>
                    <a:sym typeface="Roboto"/>
                  </a:rPr>
                  <a:t>dictionary</a:t>
                </a:r>
                <a:endParaRPr sz="1100">
                  <a:solidFill>
                    <a:srgbClr val="DC3958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2" name="Google Shape;212;p25"/>
              <p:cNvSpPr/>
              <p:nvPr/>
            </p:nvSpPr>
            <p:spPr>
              <a:xfrm>
                <a:off x="6563750" y="634350"/>
                <a:ext cx="174000" cy="174000"/>
              </a:xfrm>
              <a:prstGeom prst="ellipse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3" name="Google Shape;213;p25"/>
            <p:cNvGrpSpPr/>
            <p:nvPr/>
          </p:nvGrpSpPr>
          <p:grpSpPr>
            <a:xfrm>
              <a:off x="7175275" y="3083550"/>
              <a:ext cx="1356300" cy="319200"/>
              <a:chOff x="6563750" y="561750"/>
              <a:chExt cx="1356300" cy="319200"/>
            </a:xfrm>
          </p:grpSpPr>
          <p:sp>
            <p:nvSpPr>
              <p:cNvPr id="214" name="Google Shape;214;p25"/>
              <p:cNvSpPr/>
              <p:nvPr/>
            </p:nvSpPr>
            <p:spPr>
              <a:xfrm>
                <a:off x="6737750" y="561750"/>
                <a:ext cx="1182300" cy="319200"/>
              </a:xfrm>
              <a:prstGeom prst="roundRect">
                <a:avLst>
                  <a:gd fmla="val 16667" name="adj"/>
                </a:avLst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100">
                    <a:solidFill>
                      <a:srgbClr val="DC3958"/>
                    </a:solidFill>
                    <a:latin typeface="Roboto"/>
                    <a:ea typeface="Roboto"/>
                    <a:cs typeface="Roboto"/>
                    <a:sym typeface="Roboto"/>
                  </a:rPr>
                  <a:t>string</a:t>
                </a:r>
                <a:endParaRPr sz="1100">
                  <a:solidFill>
                    <a:srgbClr val="DC3958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5" name="Google Shape;215;p25"/>
              <p:cNvSpPr/>
              <p:nvPr/>
            </p:nvSpPr>
            <p:spPr>
              <a:xfrm>
                <a:off x="6563750" y="634350"/>
                <a:ext cx="174000" cy="174000"/>
              </a:xfrm>
              <a:prstGeom prst="ellipse">
                <a:avLst/>
              </a:prstGeom>
              <a:solidFill>
                <a:srgbClr val="4646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16" name="Google Shape;216;p25"/>
            <p:cNvCxnSpPr>
              <a:endCxn id="206" idx="2"/>
            </p:cNvCxnSpPr>
            <p:nvPr/>
          </p:nvCxnSpPr>
          <p:spPr>
            <a:xfrm>
              <a:off x="6876950" y="1040550"/>
              <a:ext cx="2964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25"/>
            <p:cNvCxnSpPr/>
            <p:nvPr/>
          </p:nvCxnSpPr>
          <p:spPr>
            <a:xfrm>
              <a:off x="6876850" y="1359750"/>
              <a:ext cx="2964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8" name="Google Shape;218;p25"/>
            <p:cNvCxnSpPr/>
            <p:nvPr/>
          </p:nvCxnSpPr>
          <p:spPr>
            <a:xfrm>
              <a:off x="6878875" y="2948700"/>
              <a:ext cx="2964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9" name="Google Shape;219;p25"/>
            <p:cNvCxnSpPr/>
            <p:nvPr/>
          </p:nvCxnSpPr>
          <p:spPr>
            <a:xfrm>
              <a:off x="6878875" y="3243150"/>
              <a:ext cx="296400" cy="0"/>
            </a:xfrm>
            <a:prstGeom prst="straightConnector1">
              <a:avLst/>
            </a:prstGeom>
            <a:noFill/>
            <a:ln cap="flat" cmpd="sng" w="9525">
              <a:solidFill>
                <a:srgbClr val="B7B7B7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/>
        </p:nvSpPr>
        <p:spPr>
          <a:xfrm>
            <a:off x="2783550" y="2236950"/>
            <a:ext cx="3576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iteration and loops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functions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2952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-"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libraries(and other stories)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4294967295" type="body"/>
          </p:nvPr>
        </p:nvSpPr>
        <p:spPr>
          <a:xfrm>
            <a:off x="899543" y="2382752"/>
            <a:ext cx="7344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/>
              <a:t>w</a:t>
            </a:r>
            <a:r>
              <a:rPr b="1" lang="en-GB" sz="2100"/>
              <a:t>hat is </a:t>
            </a:r>
            <a:r>
              <a:rPr b="1" lang="en-GB" sz="2100"/>
              <a:t>iteration</a:t>
            </a:r>
            <a:r>
              <a:rPr b="1" lang="en-GB" sz="2100"/>
              <a:t>?</a:t>
            </a:r>
            <a:endParaRPr b="1" i="0" sz="21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/>
        </p:nvSpPr>
        <p:spPr>
          <a:xfrm>
            <a:off x="2783550" y="1994550"/>
            <a:ext cx="3576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Iteration and looping are fundamental concepts in programming that allow you to perform repetitive tasks efficiently. </a:t>
            </a:r>
            <a:r>
              <a:rPr lang="en-GB" sz="1050">
                <a:solidFill>
                  <a:srgbClr val="202122"/>
                </a:solidFill>
                <a:highlight>
                  <a:srgbClr val="F4CCCC"/>
                </a:highlight>
              </a:rPr>
              <a:t>Iteration refers to the process of executing a block of code repeatedly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typically with varying input values or conditions. </a:t>
            </a:r>
            <a:r>
              <a:rPr lang="en-GB" sz="1050">
                <a:solidFill>
                  <a:srgbClr val="202122"/>
                </a:solidFill>
                <a:highlight>
                  <a:srgbClr val="F4CCCC"/>
                </a:highlight>
              </a:rPr>
              <a:t>Looping is a control structure that enables this iterative behavior.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Digital Fabrication</a:t>
            </a:r>
            <a:endParaRPr b="1" i="0" sz="4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1007269" y="2733768"/>
            <a:ext cx="7344966" cy="1125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Hello World, The Python Edition</a:t>
            </a:r>
            <a:endParaRPr b="0" i="0" sz="1400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 txBox="1"/>
          <p:nvPr>
            <p:ph idx="2" type="body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Hello World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69" y="3671945"/>
            <a:ext cx="908302" cy="1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7798" y="3617066"/>
            <a:ext cx="908962" cy="50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1368" y="3676150"/>
            <a:ext cx="1411232" cy="35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2859" y="3659460"/>
            <a:ext cx="715923" cy="4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1957" y="3718497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/>
        </p:nvSpPr>
        <p:spPr>
          <a:xfrm>
            <a:off x="2412000" y="3972350"/>
            <a:ext cx="357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02122"/>
                </a:solidFill>
                <a:highlight>
                  <a:srgbClr val="FFFFFF"/>
                </a:highlight>
              </a:rPr>
              <a:t>What part is </a:t>
            </a:r>
            <a:r>
              <a:rPr lang="en-GB" sz="800">
                <a:solidFill>
                  <a:srgbClr val="202122"/>
                </a:solidFill>
                <a:highlight>
                  <a:srgbClr val="FFFFFF"/>
                </a:highlight>
              </a:rPr>
              <a:t>the iteration here?</a:t>
            </a:r>
            <a:endParaRPr sz="8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3963075" y="877975"/>
            <a:ext cx="846600" cy="84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3717325" y="1920925"/>
            <a:ext cx="1356425" cy="904275"/>
          </a:xfrm>
          <a:prstGeom prst="flowChartDecision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9"/>
          <p:cNvSpPr txBox="1"/>
          <p:nvPr/>
        </p:nvSpPr>
        <p:spPr>
          <a:xfrm>
            <a:off x="4136050" y="1060050"/>
            <a:ext cx="51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Stir cake batter</a:t>
            </a:r>
            <a:endParaRPr sz="900"/>
          </a:p>
        </p:txBody>
      </p:sp>
      <p:sp>
        <p:nvSpPr>
          <p:cNvPr id="243" name="Google Shape;243;p29"/>
          <p:cNvSpPr txBox="1"/>
          <p:nvPr/>
        </p:nvSpPr>
        <p:spPr>
          <a:xfrm>
            <a:off x="4063263" y="2122725"/>
            <a:ext cx="6828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Is it smooth?</a:t>
            </a:r>
            <a:endParaRPr sz="900"/>
          </a:p>
        </p:txBody>
      </p:sp>
      <p:cxnSp>
        <p:nvCxnSpPr>
          <p:cNvPr id="244" name="Google Shape;244;p29"/>
          <p:cNvCxnSpPr>
            <a:stCxn id="240" idx="4"/>
            <a:endCxn id="241" idx="0"/>
          </p:cNvCxnSpPr>
          <p:nvPr/>
        </p:nvCxnSpPr>
        <p:spPr>
          <a:xfrm>
            <a:off x="4386375" y="1724575"/>
            <a:ext cx="9300" cy="19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9"/>
          <p:cNvCxnSpPr>
            <a:stCxn id="241" idx="3"/>
            <a:endCxn id="240" idx="6"/>
          </p:cNvCxnSpPr>
          <p:nvPr/>
        </p:nvCxnSpPr>
        <p:spPr>
          <a:xfrm rot="10800000">
            <a:off x="4809750" y="1301163"/>
            <a:ext cx="264000" cy="1071900"/>
          </a:xfrm>
          <a:prstGeom prst="bentConnector3">
            <a:avLst>
              <a:gd fmla="val -901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46" name="Google Shape;246;p29"/>
          <p:cNvSpPr txBox="1"/>
          <p:nvPr/>
        </p:nvSpPr>
        <p:spPr>
          <a:xfrm>
            <a:off x="4392125" y="2853600"/>
            <a:ext cx="682800" cy="1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YES</a:t>
            </a:r>
            <a:endParaRPr sz="900"/>
          </a:p>
        </p:txBody>
      </p:sp>
      <p:sp>
        <p:nvSpPr>
          <p:cNvPr id="247" name="Google Shape;247;p29"/>
          <p:cNvSpPr txBox="1"/>
          <p:nvPr/>
        </p:nvSpPr>
        <p:spPr>
          <a:xfrm>
            <a:off x="5311938" y="1586775"/>
            <a:ext cx="6828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NO</a:t>
            </a:r>
            <a:endParaRPr sz="900"/>
          </a:p>
        </p:txBody>
      </p:sp>
      <p:cxnSp>
        <p:nvCxnSpPr>
          <p:cNvPr id="248" name="Google Shape;248;p29"/>
          <p:cNvCxnSpPr>
            <a:stCxn id="241" idx="2"/>
            <a:endCxn id="249" idx="0"/>
          </p:cNvCxnSpPr>
          <p:nvPr/>
        </p:nvCxnSpPr>
        <p:spPr>
          <a:xfrm>
            <a:off x="4395538" y="2825200"/>
            <a:ext cx="9000" cy="30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9" name="Google Shape;249;p29"/>
          <p:cNvSpPr/>
          <p:nvPr/>
        </p:nvSpPr>
        <p:spPr>
          <a:xfrm>
            <a:off x="3981375" y="3127875"/>
            <a:ext cx="846600" cy="846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4154350" y="3309950"/>
            <a:ext cx="519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Let’s bake!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0"/>
          <p:cNvPicPr preferRelativeResize="0"/>
          <p:nvPr/>
        </p:nvPicPr>
        <p:blipFill rotWithShape="1">
          <a:blip r:embed="rId3">
            <a:alphaModFix/>
          </a:blip>
          <a:srcRect b="0" l="3894" r="11063" t="0"/>
          <a:stretch/>
        </p:blipFill>
        <p:spPr>
          <a:xfrm>
            <a:off x="2412000" y="1143075"/>
            <a:ext cx="4320000" cy="285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/>
        </p:nvSpPr>
        <p:spPr>
          <a:xfrm>
            <a:off x="2412000" y="3972350"/>
            <a:ext cx="357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02122"/>
                </a:solidFill>
                <a:highlight>
                  <a:srgbClr val="FFFFFF"/>
                </a:highlight>
              </a:rPr>
              <a:t>What part is the iteration here?</a:t>
            </a:r>
            <a:endParaRPr sz="8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4294967295" type="body"/>
          </p:nvPr>
        </p:nvSpPr>
        <p:spPr>
          <a:xfrm>
            <a:off x="899543" y="2382752"/>
            <a:ext cx="7344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/>
              <a:t>what is nesting/nested (in) data structures?</a:t>
            </a:r>
            <a:endParaRPr b="1" i="0" sz="21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838" y="1242975"/>
            <a:ext cx="3986325" cy="26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/>
        </p:nvSpPr>
        <p:spPr>
          <a:xfrm>
            <a:off x="2412000" y="3972350"/>
            <a:ext cx="3576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02122"/>
                </a:solidFill>
                <a:highlight>
                  <a:srgbClr val="FFFFFF"/>
                </a:highlight>
              </a:rPr>
              <a:t>Nesting is basically data inside data</a:t>
            </a:r>
            <a:endParaRPr sz="8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/>
        </p:nvSpPr>
        <p:spPr>
          <a:xfrm>
            <a:off x="2783550" y="1994550"/>
            <a:ext cx="3576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A nested 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structure represents data inside data. This can be quite useful to store complex data with hierarchies and structure. In Python, this can be a list within a list or a dictionary within a dictionary, and all such possible combinations.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888" y="2051025"/>
            <a:ext cx="1041450" cy="10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3372213" y="2075400"/>
            <a:ext cx="3576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</a:rPr>
              <a:t>ChatGPT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works very well with coding problems. It is important you get a good understanding of coding before using this tool. 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idx="4294967295" type="body"/>
          </p:nvPr>
        </p:nvSpPr>
        <p:spPr>
          <a:xfrm>
            <a:off x="899543" y="2382752"/>
            <a:ext cx="7344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/>
              <a:t>exercise</a:t>
            </a:r>
            <a:r>
              <a:rPr b="1" lang="en-GB" sz="2100"/>
              <a:t> : create a circle using ASCII characters!</a:t>
            </a:r>
            <a:endParaRPr b="1" i="0" sz="21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690" y="548658"/>
            <a:ext cx="3798609" cy="404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idx="4294967295" type="body"/>
          </p:nvPr>
        </p:nvSpPr>
        <p:spPr>
          <a:xfrm>
            <a:off x="899543" y="2382752"/>
            <a:ext cx="7344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/>
              <a:t>What is an algorithm?</a:t>
            </a:r>
            <a:endParaRPr b="1" i="0" sz="21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996" y="1131750"/>
            <a:ext cx="5120016" cy="28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/>
        </p:nvSpPr>
        <p:spPr>
          <a:xfrm>
            <a:off x="6897425" y="4301025"/>
            <a:ext cx="224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Fun content  :</a:t>
            </a:r>
            <a:r>
              <a:rPr lang="en-GB" sz="600" u="sng">
                <a:solidFill>
                  <a:schemeClr val="hlink"/>
                </a:solidFill>
                <a:hlinkClick r:id="rId3"/>
              </a:rPr>
              <a:t>https://esolangs.org/wiki/Chef</a:t>
            </a:r>
            <a:endParaRPr sz="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400" y="1131750"/>
            <a:ext cx="2159994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4373" y="935750"/>
            <a:ext cx="1348800" cy="33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/>
        </p:nvSpPr>
        <p:spPr>
          <a:xfrm>
            <a:off x="3072000" y="1994550"/>
            <a:ext cx="3000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</a:rPr>
              <a:t>Object-Oriented Programming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</a:rPr>
              <a:t>OOP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) is a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programming paradigm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based on the concept of "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", which can contain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. The data is in the form of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fields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(often known as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attributes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or </a:t>
            </a:r>
            <a:r>
              <a:rPr i="1" lang="en-GB" sz="1050">
                <a:solidFill>
                  <a:srgbClr val="202122"/>
                </a:solidFill>
                <a:highlight>
                  <a:srgbClr val="FFFFFF"/>
                </a:highlight>
              </a:rPr>
              <a:t>properties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), and the code is in the form of procedures (often known as </a:t>
            </a:r>
            <a:r>
              <a:rPr i="1"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methods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).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3035575" y="188685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Significant object-oriented languages include: </a:t>
            </a:r>
            <a:r>
              <a:rPr lang="en-GB" sz="1050">
                <a:solidFill>
                  <a:srgbClr val="3366CC"/>
                </a:solidFill>
                <a:highlight>
                  <a:srgbClr val="FCE5CD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C++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Common Lisp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CE5CD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C#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Fortran 2003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</a:t>
            </a:r>
            <a:r>
              <a:rPr lang="en-GB"/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JavaScript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Kotlin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logo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MATLAB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Objective-C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Perl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PHP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CE5CD"/>
                </a:highlight>
                <a:uFill>
                  <a:noFill/>
                </a:u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Python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Raku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Ruby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Scala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SIMSCRIPT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Simula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-GB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Visual Basic.NET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idx="4294967295" type="body"/>
          </p:nvPr>
        </p:nvSpPr>
        <p:spPr>
          <a:xfrm>
            <a:off x="899543" y="2382752"/>
            <a:ext cx="7344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100"/>
              <a:t>What is </a:t>
            </a:r>
            <a:r>
              <a:rPr b="1" lang="en-GB" sz="2100">
                <a:highlight>
                  <a:srgbClr val="EA9999"/>
                </a:highlight>
              </a:rPr>
              <a:t>Python</a:t>
            </a:r>
            <a:r>
              <a:rPr b="1" lang="en-GB" sz="2100"/>
              <a:t>?</a:t>
            </a:r>
            <a:endParaRPr b="1" i="0" sz="2100" u="none" cap="none" strike="noStrike">
              <a:solidFill>
                <a:schemeClr val="dk1"/>
              </a:solidFill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4416600" y="3150950"/>
            <a:ext cx="39891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Python is a </a:t>
            </a:r>
            <a:r>
              <a:rPr lang="en-GB" sz="1050">
                <a:solidFill>
                  <a:srgbClr val="4D5156"/>
                </a:solidFill>
                <a:highlight>
                  <a:srgbClr val="F4CCCC"/>
                </a:highlight>
              </a:rPr>
              <a:t>high-level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, general-purpose programming language. Its design philosophy emphasizes </a:t>
            </a:r>
            <a:r>
              <a:rPr lang="en-GB" sz="1050">
                <a:solidFill>
                  <a:srgbClr val="4D5156"/>
                </a:solidFill>
                <a:highlight>
                  <a:srgbClr val="F4CCCC"/>
                </a:highlight>
              </a:rPr>
              <a:t>code readability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 with the use of significant </a:t>
            </a:r>
            <a:r>
              <a:rPr lang="en-GB" sz="1050">
                <a:solidFill>
                  <a:srgbClr val="4D5156"/>
                </a:solidFill>
                <a:highlight>
                  <a:srgbClr val="F4CCCC"/>
                </a:highlight>
              </a:rPr>
              <a:t>indentation</a:t>
            </a:r>
            <a:r>
              <a:rPr lang="en-GB" sz="1050">
                <a:solidFill>
                  <a:srgbClr val="4D5156"/>
                </a:solidFill>
                <a:highlight>
                  <a:srgbClr val="FFFFFF"/>
                </a:highlight>
              </a:rPr>
              <a:t>.</a:t>
            </a:r>
            <a:endParaRPr sz="1000"/>
          </a:p>
        </p:txBody>
      </p:sp>
      <p:cxnSp>
        <p:nvCxnSpPr>
          <p:cNvPr id="115" name="Google Shape;115;p17"/>
          <p:cNvCxnSpPr/>
          <p:nvPr/>
        </p:nvCxnSpPr>
        <p:spPr>
          <a:xfrm flipH="1" rot="-5400000">
            <a:off x="5007950" y="2845250"/>
            <a:ext cx="414000" cy="349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/>
        </p:nvSpPr>
        <p:spPr>
          <a:xfrm>
            <a:off x="3072000" y="2246375"/>
            <a:ext cx="3000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"code running on this line"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"new line so new command"</a:t>
            </a:r>
            <a:r>
              <a:rPr lang="en-GB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6058825" y="2289900"/>
            <a:ext cx="321475" cy="454000"/>
          </a:xfrm>
          <a:custGeom>
            <a:rect b="b" l="l" r="r" t="t"/>
            <a:pathLst>
              <a:path extrusionOk="0" h="18160" w="12859">
                <a:moveTo>
                  <a:pt x="0" y="1365"/>
                </a:moveTo>
                <a:cubicBezTo>
                  <a:pt x="910" y="1155"/>
                  <a:pt x="3710" y="-105"/>
                  <a:pt x="5459" y="105"/>
                </a:cubicBezTo>
                <a:cubicBezTo>
                  <a:pt x="7209" y="315"/>
                  <a:pt x="9307" y="1505"/>
                  <a:pt x="10497" y="2625"/>
                </a:cubicBezTo>
                <a:cubicBezTo>
                  <a:pt x="11687" y="3745"/>
                  <a:pt x="12317" y="4724"/>
                  <a:pt x="12597" y="6823"/>
                </a:cubicBezTo>
                <a:cubicBezTo>
                  <a:pt x="12877" y="8922"/>
                  <a:pt x="13087" y="13542"/>
                  <a:pt x="12177" y="15221"/>
                </a:cubicBezTo>
                <a:cubicBezTo>
                  <a:pt x="11267" y="16901"/>
                  <a:pt x="9028" y="16410"/>
                  <a:pt x="7138" y="16900"/>
                </a:cubicBezTo>
                <a:cubicBezTo>
                  <a:pt x="5249" y="17390"/>
                  <a:pt x="1890" y="17950"/>
                  <a:pt x="840" y="1816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22" name="Google Shape;122;p18"/>
          <p:cNvSpPr txBox="1"/>
          <p:nvPr/>
        </p:nvSpPr>
        <p:spPr>
          <a:xfrm>
            <a:off x="6496975" y="2470975"/>
            <a:ext cx="10497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New line</a:t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ETH ITA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